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36" r:id="rId3"/>
    <p:sldId id="343" r:id="rId4"/>
    <p:sldId id="305" r:id="rId5"/>
    <p:sldId id="318" r:id="rId6"/>
    <p:sldId id="329" r:id="rId7"/>
    <p:sldId id="340" r:id="rId8"/>
    <p:sldId id="330" r:id="rId9"/>
    <p:sldId id="344" r:id="rId10"/>
    <p:sldId id="331" r:id="rId11"/>
    <p:sldId id="345" r:id="rId12"/>
    <p:sldId id="337" r:id="rId13"/>
    <p:sldId id="346" r:id="rId14"/>
    <p:sldId id="338" r:id="rId15"/>
    <p:sldId id="347" r:id="rId16"/>
    <p:sldId id="339" r:id="rId17"/>
    <p:sldId id="348" r:id="rId18"/>
    <p:sldId id="341" r:id="rId19"/>
    <p:sldId id="342" r:id="rId20"/>
    <p:sldId id="303" r:id="rId21"/>
    <p:sldId id="286" r:id="rId22"/>
  </p:sldIdLst>
  <p:sldSz cx="9144000" cy="5143500" type="screen16x9"/>
  <p:notesSz cx="6858000" cy="9144000"/>
  <p:embeddedFontLst>
    <p:embeddedFont>
      <p:font typeface="Lato" charset="-122"/>
      <p:regular r:id="rId25"/>
      <p:bold r:id="rId26"/>
      <p:italic r:id="rId27"/>
      <p:boldItalic r:id="rId28"/>
    </p:embeddedFont>
    <p:embeddedFont>
      <p:font typeface="Raleway" charset="0"/>
      <p:regular r:id="rId29"/>
      <p:bold r:id="rId30"/>
      <p:italic r:id="rId31"/>
      <p:boldItalic r:id="rId32"/>
    </p:embeddedFont>
    <p:embeddedFont>
      <p:font typeface="黑体" pitchFamily="49" charset="-122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120"/>
      </p:cViewPr>
      <p:guideLst>
        <p:guide orient="horz" pos="1620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8E96-2DB2-41D2-B813-1959A9E9EC9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E2B1D-83B2-4372-89D2-47F48D2CF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4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96901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3846829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3846829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8384682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8384682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10600030101010101"/>
              <a:buChar char="●"/>
              <a:defRPr sz="18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477617" y="1657268"/>
            <a:ext cx="7245487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>
                <a:solidFill>
                  <a:schemeClr val="bg2"/>
                </a:solidFill>
              </a:rPr>
              <a:t>硕士学位论文开题报告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67947" y="3326295"/>
            <a:ext cx="5168348" cy="86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答辩学生：王 杰          指导老师：丁 烨</a:t>
            </a: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2020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日</a:t>
            </a: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49" y="563422"/>
            <a:ext cx="37814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目前现状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732" y="781878"/>
            <a:ext cx="765313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/>
              <a:t>由于以往的对抗攻击工作都是针对</a:t>
            </a:r>
            <a:r>
              <a:rPr lang="zh-CN" altLang="en-US" sz="1600" dirty="0" smtClean="0"/>
              <a:t>分类任务实现的，</a:t>
            </a:r>
            <a:r>
              <a:rPr lang="zh-CN" altLang="en-US" sz="1600" dirty="0"/>
              <a:t>目前基于目标检测模型的对抗攻击难度较大，</a:t>
            </a:r>
            <a:r>
              <a:rPr lang="zh-CN" altLang="en-US" sz="1600" dirty="0" smtClean="0"/>
              <a:t>所以</a:t>
            </a:r>
            <a:r>
              <a:rPr lang="zh-CN" altLang="en-US" sz="1600" dirty="0"/>
              <a:t>在</a:t>
            </a:r>
            <a:r>
              <a:rPr lang="zh-CN" altLang="en-US" sz="1600" dirty="0" smtClean="0"/>
              <a:t>目标检测任务上的</a:t>
            </a:r>
            <a:r>
              <a:rPr lang="zh-CN" altLang="en-US" sz="1600" dirty="0"/>
              <a:t>对抗攻击</a:t>
            </a:r>
            <a:r>
              <a:rPr lang="zh-CN" altLang="en-US" sz="1600" dirty="0" smtClean="0"/>
              <a:t>方法也很少。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Xie</a:t>
            </a:r>
            <a:r>
              <a:rPr lang="zh-CN" altLang="en-US" sz="1600" dirty="0" smtClean="0"/>
              <a:t>等人</a:t>
            </a:r>
            <a:r>
              <a:rPr lang="en-US" altLang="zh-CN" baseline="50000" dirty="0" smtClean="0"/>
              <a:t>7</a:t>
            </a:r>
            <a:r>
              <a:rPr lang="zh-CN" altLang="en-US" sz="1600" dirty="0" smtClean="0"/>
              <a:t>首先</a:t>
            </a:r>
            <a:r>
              <a:rPr lang="zh-CN" altLang="en-US" sz="1600" dirty="0"/>
              <a:t>提出了一种称为</a:t>
            </a:r>
            <a:r>
              <a:rPr lang="en-US" altLang="zh-CN" sz="1600" dirty="0"/>
              <a:t>DAG</a:t>
            </a:r>
            <a:r>
              <a:rPr lang="zh-CN" altLang="en-US" sz="1600" dirty="0"/>
              <a:t>的实现方法，他们为候选区域分配了一个对抗标签，然后迭代更新梯度以对该区域进行错误分类。</a:t>
            </a:r>
            <a:r>
              <a:rPr lang="en-US" altLang="zh-CN" sz="1600" dirty="0"/>
              <a:t>Chen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</a:t>
            </a:r>
            <a:r>
              <a:rPr lang="en-US" altLang="zh-CN" baseline="50000" dirty="0" smtClean="0"/>
              <a:t>8</a:t>
            </a:r>
            <a:r>
              <a:rPr lang="zh-CN" altLang="en-US" sz="1600" dirty="0" smtClean="0"/>
              <a:t>和</a:t>
            </a:r>
            <a:r>
              <a:rPr lang="en-US" altLang="zh-CN" sz="1600" dirty="0"/>
              <a:t>Li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</a:t>
            </a:r>
            <a:r>
              <a:rPr lang="en-US" altLang="zh-CN" baseline="50000" dirty="0" smtClean="0"/>
              <a:t>9</a:t>
            </a:r>
            <a:r>
              <a:rPr lang="zh-CN" altLang="en-US" sz="1600" dirty="0" smtClean="0"/>
              <a:t>随后</a:t>
            </a:r>
            <a:r>
              <a:rPr lang="zh-CN" altLang="en-US" sz="1600" dirty="0"/>
              <a:t>提出了类似的方法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但</a:t>
            </a:r>
            <a:r>
              <a:rPr lang="zh-CN" altLang="en-US" sz="1600" dirty="0"/>
              <a:t>上面的方法都是基于目标检测算法中的第一类算法（基于候选区域的算法），于是</a:t>
            </a:r>
            <a:r>
              <a:rPr lang="en-US" altLang="zh-CN" sz="1600" dirty="0"/>
              <a:t>Wei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</a:t>
            </a:r>
            <a:r>
              <a:rPr lang="en-US" altLang="zh-CN" baseline="50000" dirty="0" smtClean="0"/>
              <a:t>10</a:t>
            </a:r>
            <a:r>
              <a:rPr lang="zh-CN" altLang="en-US" sz="1600" dirty="0" smtClean="0"/>
              <a:t>提出</a:t>
            </a:r>
            <a:r>
              <a:rPr lang="zh-CN" altLang="en-US" sz="1600" dirty="0"/>
              <a:t>了一个统一的攻击模型可以同时攻击上述两种目标检测算法。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2" y="781878"/>
            <a:ext cx="7480851" cy="414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1782417"/>
            <a:ext cx="7414592" cy="314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6226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286539" y="2054087"/>
            <a:ext cx="2531165" cy="655984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altLang="en-US" sz="2800" b="1" dirty="0"/>
              <a:t>三</a:t>
            </a:r>
            <a:r>
              <a:rPr lang="zh-CN" altLang="en-US" sz="2800" b="1" dirty="0" smtClean="0"/>
              <a:t>、研究目标</a:t>
            </a:r>
            <a:endParaRPr 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1894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  <a:effectLst>
            <a:outerShdw dist="50800" sx="1000" sy="1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dirty="0" smtClean="0"/>
              <a:t>研究目标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29478" y="902001"/>
            <a:ext cx="772601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800" dirty="0"/>
              <a:t>本文的主要目标是：将在目标检测模型上</a:t>
            </a:r>
            <a:r>
              <a:rPr lang="zh-CN" altLang="en-US" sz="1800" dirty="0" smtClean="0"/>
              <a:t>进行后门攻击</a:t>
            </a:r>
            <a:r>
              <a:rPr lang="zh-CN" altLang="en-US" sz="1800" dirty="0"/>
              <a:t>，产生对抗样本的过程视为一个特殊的信息隐藏的手段，利用这种特殊的信息隐藏手段进行水印系统的构造，生成更加鲁棒的新颖水印。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35" y="1814250"/>
            <a:ext cx="6771861" cy="310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24471" y="4340087"/>
            <a:ext cx="134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目标检测模型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66" y="3272530"/>
            <a:ext cx="1649896" cy="1446624"/>
          </a:xfrm>
          <a:prstGeom prst="rect">
            <a:avLst/>
          </a:prstGeom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83" y="3140450"/>
            <a:ext cx="1785661" cy="158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" y="3140450"/>
            <a:ext cx="1775791" cy="15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6226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286539" y="2054087"/>
            <a:ext cx="2531165" cy="655984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altLang="en-US" sz="2800" b="1" dirty="0"/>
              <a:t>四</a:t>
            </a:r>
            <a:r>
              <a:rPr lang="zh-CN" altLang="en-US" sz="2800" b="1" dirty="0" smtClean="0"/>
              <a:t>、研究内容</a:t>
            </a:r>
            <a:endParaRPr 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1894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研究内容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36035" y="928506"/>
            <a:ext cx="5307496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）在</a:t>
            </a:r>
            <a:r>
              <a:rPr lang="zh-CN" altLang="en-US" sz="1600" dirty="0"/>
              <a:t>两类目标检测算法上进行对抗攻击生成对抗</a:t>
            </a:r>
            <a:r>
              <a:rPr lang="zh-CN" altLang="en-US" sz="1600" dirty="0" smtClean="0"/>
              <a:t>样本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2</a:t>
            </a:r>
            <a:r>
              <a:rPr lang="zh-CN" altLang="en-US" sz="1600" dirty="0"/>
              <a:t>）将对抗样本加入目标检测模型进行对抗训练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3</a:t>
            </a:r>
            <a:r>
              <a:rPr lang="zh-CN" altLang="en-US" sz="1600" dirty="0"/>
              <a:t>）利用生成的对抗样本（即水印）编码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4</a:t>
            </a:r>
            <a:r>
              <a:rPr lang="zh-CN" altLang="en-US" sz="1600" dirty="0"/>
              <a:t>）利用对抗训练后的目标检测模型改造成解码系统。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3" y="2209523"/>
            <a:ext cx="8029575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6226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286539" y="2054087"/>
            <a:ext cx="2531165" cy="655984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altLang="en-US" sz="2800" b="1" dirty="0" smtClean="0"/>
              <a:t>五、现有工作</a:t>
            </a:r>
            <a:endParaRPr 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1894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现有工作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3" y="743447"/>
            <a:ext cx="7137475" cy="36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743447"/>
            <a:ext cx="8355121" cy="407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6226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286539" y="2054087"/>
            <a:ext cx="2531165" cy="655984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altLang="en-US" sz="2800" b="1" dirty="0" smtClean="0"/>
              <a:t>六、工作安排</a:t>
            </a:r>
            <a:endParaRPr 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1894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工作</a:t>
            </a:r>
            <a:r>
              <a:rPr lang="zh-CN" altLang="en-US" dirty="0" smtClean="0"/>
              <a:t>安排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1965" y="1033670"/>
            <a:ext cx="5161346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）完善单步目标检测算法上的后门攻击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）同时进行两步目标检测算法的后门攻击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3</a:t>
            </a:r>
            <a:r>
              <a:rPr lang="zh-CN" altLang="en-US" sz="1600" dirty="0" smtClean="0"/>
              <a:t>）不断的调整和优化现有的攻击方法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4</a:t>
            </a:r>
            <a:r>
              <a:rPr lang="zh-CN" altLang="en-US" sz="1600" dirty="0" smtClean="0"/>
              <a:t>）初步设计出完整的水印系统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5</a:t>
            </a:r>
            <a:r>
              <a:rPr lang="zh-CN" altLang="en-US" sz="1600" dirty="0" smtClean="0"/>
              <a:t>）完善并完成水印系统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6</a:t>
            </a:r>
            <a:r>
              <a:rPr lang="zh-CN" altLang="en-US" sz="1600" dirty="0" smtClean="0"/>
              <a:t>）论文的撰写和修改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2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52400" y="725548"/>
            <a:ext cx="85675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Szegedy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C., Zaremba, W., Sutskever, I., Bruna, J., Erhan, D., Goodfellow, I., &amp; Fergus, R. (2013). Intriguing properties of neural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networks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. arXiv preprint arXiv:1312.6199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Goodfellow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I. J., Shlens, J., &amp; Szegedy, C. (2014). Explaining and harnessing adversarial examples. arXiv preprint arXiv:1412.6572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Moosavi-Dezfooli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S. M., Fawzi, A., &amp; Frossard, P. (2016). Deepfool: a simple and accurate method to fool deep neural networks. In Proceedings of the IEEE conference on computer vision and pattern recognition (pp. 2574-2582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Carlini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N., &amp; Wagner, D. (2017, May). Towards evaluating the robustness of neural networks. In 2017 ieee symposium on security and privacy (sp) (pp. 39-57). 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Madry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A., Makelov, A., Schmidt, L., Tsipras, D., &amp; Vladu, A. (2017). Towards deep learning models resistant to adversarial attacks. arXiv preprint arXiv:1706.06083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Chen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P. Y., Sharma, Y., Zhang, H., Yi, J., &amp; Hsieh, C. J. (2018). EAD: Elastic-net attacks to deep neural networks via adversarial examples, 10 Feb 2018. arXiv preprint Arxiv:1709.04114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Xie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C., Wang, J., Zhang, Z., Zhou, Y., Xie, L., &amp; Yuille, A. (2017). Adversarial examples for semantic segmentation and object detection. In Proceedings of the IEEE International Conference on Computer Vision (pp. 1369-1378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Chen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S. T., Cornelius, C., Martin, J., &amp; Chau, D. H. P. (2018, September). Shapeshifter: Robust physical adversarial attack on faster r-cnn object detector. In Joint European Conference on Machine Learning and Knowledge Discovery in Databases (pp. 52-68). Springer, Cham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Li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Y., Tian, D., Chang, M. C., Bian, X., &amp; Lyu, S. (2018). Robust adversarial perturbation on deep proposal-based models. arXiv preprint arXiv:1809.05962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Wei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X., Liang, S., Chen, N., &amp; Cao, X. (2018). Transferable adversarial attacks for image and video object detection. arXiv preprint arXiv:1811.12641.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6226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101009" y="1225825"/>
            <a:ext cx="2842591" cy="2796209"/>
          </a:xfrm>
          <a:prstGeom prst="rect">
            <a:avLst/>
          </a:prstGeom>
        </p:spPr>
        <p:txBody>
          <a:bodyPr/>
          <a:lstStyle/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课题综述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目前现状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研究目标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研究内容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现有工作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工作</a:t>
            </a:r>
            <a:r>
              <a:rPr lang="zh-CN" sz="2800" dirty="0" smtClean="0"/>
              <a:t>安排</a:t>
            </a:r>
            <a:endParaRPr lang="zh-CN" sz="2800" dirty="0"/>
          </a:p>
        </p:txBody>
      </p:sp>
    </p:spTree>
    <p:extLst>
      <p:ext uri="{BB962C8B-B14F-4D97-AF65-F5344CB8AC3E}">
        <p14:creationId xmlns:p14="http://schemas.microsoft.com/office/powerpoint/2010/main" val="37343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213112" y="1604694"/>
            <a:ext cx="5208104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bg2"/>
                </a:solidFill>
              </a:rPr>
              <a:t/>
            </a:r>
            <a:br>
              <a:rPr lang="en-US" altLang="zh-CN" sz="4000" dirty="0" smtClean="0">
                <a:solidFill>
                  <a:schemeClr val="bg2"/>
                </a:solidFill>
              </a:rPr>
            </a:br>
            <a:r>
              <a:rPr lang="zh-CN" altLang="en-US" sz="4000" dirty="0" smtClean="0">
                <a:solidFill>
                  <a:schemeClr val="bg2"/>
                </a:solidFill>
              </a:rPr>
              <a:t>请 </a:t>
            </a:r>
            <a:r>
              <a:rPr lang="zh-CN" altLang="en-US" sz="4000" dirty="0">
                <a:solidFill>
                  <a:schemeClr val="bg2"/>
                </a:solidFill>
              </a:rPr>
              <a:t>各位专家 批评指正</a:t>
            </a:r>
            <a:endParaRPr sz="4000" dirty="0">
              <a:solidFill>
                <a:schemeClr val="bg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dirty="0">
                <a:solidFill>
                  <a:schemeClr val="bg2"/>
                </a:solidFill>
              </a:rPr>
              <a:t>谢 </a:t>
            </a:r>
            <a:r>
              <a:rPr lang="zh-CN" altLang="en-US" dirty="0" smtClean="0">
                <a:solidFill>
                  <a:schemeClr val="bg2"/>
                </a:solidFill>
              </a:rPr>
              <a:t>谢！</a:t>
            </a:r>
            <a:endParaRPr lang="en-GB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6226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286539" y="2054087"/>
            <a:ext cx="2531165" cy="655984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altLang="en-US" sz="2800" b="1" dirty="0" smtClean="0"/>
              <a:t>一、</a:t>
            </a:r>
            <a:r>
              <a:rPr lang="zh-CN" sz="2800" b="1" dirty="0" smtClean="0"/>
              <a:t>课题综述</a:t>
            </a:r>
            <a:endParaRPr 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2827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48615" y="824013"/>
            <a:ext cx="81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+mn-lt"/>
                <a:ea typeface="黑体" pitchFamily="49" charset="-122"/>
              </a:rPr>
              <a:t>现代隐藏技术是古典隐藏思想与现代媒体和通信技术的融合</a:t>
            </a:r>
            <a:endParaRPr lang="zh-CN" altLang="en-US" sz="2000" dirty="0">
              <a:latin typeface="+mn-lt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4555" y="1364321"/>
            <a:ext cx="7659758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>
                <a:latin typeface="+mn-lt"/>
                <a:ea typeface="黑体" pitchFamily="49" charset="-122"/>
              </a:rPr>
              <a:t>加密通信</a:t>
            </a:r>
            <a:r>
              <a:rPr lang="zh-CN" altLang="en-US" sz="2000" b="1" dirty="0">
                <a:latin typeface="+mn-lt"/>
                <a:ea typeface="黑体" pitchFamily="49" charset="-122"/>
              </a:rPr>
              <a:t>： </a:t>
            </a:r>
            <a:r>
              <a:rPr lang="zh-CN" altLang="en-US" sz="2000" dirty="0">
                <a:latin typeface="+mn-lt"/>
                <a:ea typeface="黑体" pitchFamily="49" charset="-122"/>
              </a:rPr>
              <a:t>隐藏消息内容 </a:t>
            </a:r>
            <a:r>
              <a:rPr lang="zh-CN" altLang="en-US" dirty="0" smtClean="0"/>
              <a:t>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>
                <a:latin typeface="+mn-lt"/>
                <a:ea typeface="黑体" pitchFamily="49" charset="-122"/>
              </a:rPr>
              <a:t>隐</a:t>
            </a:r>
            <a:r>
              <a:rPr lang="zh-CN" altLang="en-US" sz="2000" dirty="0">
                <a:latin typeface="+mn-lt"/>
                <a:ea typeface="黑体" pitchFamily="49" charset="-122"/>
              </a:rPr>
              <a:t>写通信 </a:t>
            </a:r>
            <a:r>
              <a:rPr lang="zh-CN" altLang="en-US" sz="2000" dirty="0" smtClean="0">
                <a:latin typeface="+mn-lt"/>
                <a:ea typeface="黑体" pitchFamily="49" charset="-122"/>
              </a:rPr>
              <a:t>：不仅</a:t>
            </a:r>
            <a:r>
              <a:rPr lang="zh-CN" altLang="en-US" sz="2000" dirty="0">
                <a:latin typeface="+mn-lt"/>
                <a:ea typeface="黑体" pitchFamily="49" charset="-122"/>
              </a:rPr>
              <a:t>隐藏消息内容，而且</a:t>
            </a:r>
            <a:r>
              <a:rPr lang="zh-CN" altLang="en-US" sz="2000" dirty="0" smtClean="0">
                <a:latin typeface="+mn-lt"/>
                <a:ea typeface="黑体" pitchFamily="49" charset="-122"/>
              </a:rPr>
              <a:t>隐藏通信</a:t>
            </a:r>
            <a:r>
              <a:rPr lang="zh-CN" altLang="en-US" sz="2000" dirty="0">
                <a:latin typeface="+mn-lt"/>
                <a:ea typeface="黑体" pitchFamily="49" charset="-122"/>
              </a:rPr>
              <a:t>过程本身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49099" y="1704392"/>
            <a:ext cx="6651969" cy="2099531"/>
            <a:chOff x="249099" y="1704392"/>
            <a:chExt cx="6651969" cy="209953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99" y="2142846"/>
              <a:ext cx="2348326" cy="1661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607" y="2287582"/>
              <a:ext cx="2047461" cy="1415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左右箭头 9"/>
            <p:cNvSpPr/>
            <p:nvPr/>
          </p:nvSpPr>
          <p:spPr>
            <a:xfrm>
              <a:off x="2484782" y="2973384"/>
              <a:ext cx="2425148" cy="289270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6937" y="2634664"/>
              <a:ext cx="2107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2rd8d9tka3kj6dasa4agr</a:t>
              </a:r>
              <a:endParaRPr lang="zh-CN" altLang="en-US" dirty="0"/>
            </a:p>
          </p:txBody>
        </p:sp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486" y="1704392"/>
              <a:ext cx="1287118" cy="1017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2637843" y="1660891"/>
            <a:ext cx="2429704" cy="2197886"/>
            <a:chOff x="2597425" y="1686057"/>
            <a:chExt cx="2429704" cy="219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676937" y="1686057"/>
              <a:ext cx="2350192" cy="1256384"/>
              <a:chOff x="2676937" y="1686057"/>
              <a:chExt cx="2350192" cy="1256384"/>
            </a:xfrm>
          </p:grpSpPr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0486" y="1686057"/>
                <a:ext cx="1296643" cy="1104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676937" y="2634664"/>
                <a:ext cx="20334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373" y="2666876"/>
              <a:ext cx="988113" cy="902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597425" y="3637722"/>
              <a:ext cx="1345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12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月</a:t>
              </a:r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17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号开题报告</a:t>
              </a:r>
              <a:endParaRPr lang="zh-CN" altLang="en-US" sz="1000" b="1" dirty="0">
                <a:solidFill>
                  <a:schemeClr val="bg2"/>
                </a:solidFill>
                <a:latin typeface="+mn-lt"/>
                <a:ea typeface="黑体" pitchFamily="49" charset="-122"/>
              </a:endParaRPr>
            </a:p>
          </p:txBody>
        </p:sp>
      </p:grpSp>
      <p:sp>
        <p:nvSpPr>
          <p:cNvPr id="33" name="标题 2"/>
          <p:cNvSpPr txBox="1">
            <a:spLocks/>
          </p:cNvSpPr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zh-CN" altLang="en-US" dirty="0" smtClean="0"/>
              <a:t>   信息隐藏</a:t>
            </a:r>
            <a:endParaRPr lang="zh-CN" altLang="en-US" dirty="0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0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信息隐藏的分支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765" y="999050"/>
            <a:ext cx="8912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黑体" pitchFamily="49" charset="-122"/>
              </a:rPr>
              <a:t>信息隐藏：将信息嵌入多媒体数据中，用于版权保护、档案管理、隐蔽通信等。</a:t>
            </a:r>
            <a:endParaRPr lang="zh-CN" altLang="en-US" sz="2000" dirty="0">
              <a:latin typeface="+mn-lt"/>
              <a:ea typeface="黑体" pitchFamily="49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23" y="1485299"/>
            <a:ext cx="5426767" cy="290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20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课题综述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81878" y="975924"/>
            <a:ext cx="75338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数字水印是信息隐藏的主要分支之一，它是将一定的信息嵌入到一定的媒体，起到信息加密和保护的作用</a:t>
            </a:r>
            <a:r>
              <a:rPr lang="zh-CN" altLang="en-US" sz="1600" b="1" dirty="0" smtClean="0"/>
              <a:t>。</a:t>
            </a: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45" y="1977888"/>
            <a:ext cx="56578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81878" y="3869024"/>
            <a:ext cx="7533861" cy="783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传统的水印技术包括空间域和各种变换域如</a:t>
            </a:r>
            <a:r>
              <a:rPr lang="en-US" altLang="zh-CN" sz="1600" b="1" dirty="0"/>
              <a:t>DCT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DWT</a:t>
            </a:r>
            <a:r>
              <a:rPr lang="zh-CN" altLang="en-US" sz="1600" b="1" dirty="0"/>
              <a:t>等等，然而这些方法大多都存在抗干扰能力差问题，并且在一些机器学习算法模型中容易被检测和掩盖。</a:t>
            </a:r>
          </a:p>
        </p:txBody>
      </p:sp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对抗攻击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961" y="1040296"/>
            <a:ext cx="813786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/>
              <a:t>Szegedy</a:t>
            </a:r>
            <a:r>
              <a:rPr lang="zh-CN" altLang="en-US" sz="1600" dirty="0" smtClean="0"/>
              <a:t>等</a:t>
            </a:r>
            <a:r>
              <a:rPr lang="zh-CN" altLang="en-US" sz="1600" dirty="0"/>
              <a:t>人</a:t>
            </a:r>
            <a:r>
              <a:rPr lang="en-US" altLang="zh-CN" baseline="50000" dirty="0" smtClean="0"/>
              <a:t>1</a:t>
            </a:r>
            <a:r>
              <a:rPr lang="zh-CN" altLang="en-US" sz="1600" dirty="0" smtClean="0"/>
              <a:t>是</a:t>
            </a:r>
            <a:r>
              <a:rPr lang="zh-CN" altLang="en-US" sz="1600" dirty="0"/>
              <a:t>最早提出对抗样本问题的人</a:t>
            </a:r>
            <a:r>
              <a:rPr lang="zh-CN" altLang="en-US" sz="1600" dirty="0" smtClean="0"/>
              <a:t>。他们</a:t>
            </a:r>
            <a:r>
              <a:rPr lang="zh-CN" altLang="en-US" sz="1600" dirty="0"/>
              <a:t>发现深度学习网络可以通过添加几乎无法察觉的扰动来轻松</a:t>
            </a:r>
            <a:r>
              <a:rPr lang="zh-CN" altLang="en-US" sz="1600" dirty="0" smtClean="0"/>
              <a:t>对图像</a:t>
            </a:r>
            <a:r>
              <a:rPr lang="zh-CN" altLang="en-US" sz="1600" dirty="0"/>
              <a:t>进行错误分类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在</a:t>
            </a:r>
            <a:r>
              <a:rPr lang="zh-CN" altLang="en-US" sz="1600" dirty="0"/>
              <a:t>后来的研究深度网络本质的</a:t>
            </a:r>
            <a:r>
              <a:rPr lang="zh-CN" altLang="en-US" sz="1600" dirty="0" smtClean="0"/>
              <a:t>工作</a:t>
            </a:r>
            <a:r>
              <a:rPr lang="en-US" altLang="zh-CN" baseline="50000" dirty="0" smtClean="0"/>
              <a:t>2</a:t>
            </a:r>
            <a:r>
              <a:rPr lang="zh-CN" altLang="en-US" sz="1600" dirty="0" smtClean="0"/>
              <a:t>中</a:t>
            </a:r>
            <a:r>
              <a:rPr lang="zh-CN" altLang="en-US" sz="1600" dirty="0"/>
              <a:t>，</a:t>
            </a:r>
            <a:r>
              <a:rPr lang="en-US" altLang="zh-CN" sz="1600" dirty="0"/>
              <a:t>Goodfellow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人提出</a:t>
            </a:r>
            <a:r>
              <a:rPr lang="zh-CN" altLang="en-US" sz="1600" dirty="0"/>
              <a:t>了一种简单通用的方法来寻找对抗样本，称为快速梯度符号</a:t>
            </a:r>
            <a:r>
              <a:rPr lang="zh-CN" altLang="en-US" sz="1600" dirty="0" smtClean="0"/>
              <a:t>方法（</a:t>
            </a:r>
            <a:r>
              <a:rPr lang="en-US" altLang="zh-CN" sz="1600" dirty="0"/>
              <a:t>FGSM</a:t>
            </a:r>
            <a:r>
              <a:rPr lang="zh-CN" altLang="en-US" sz="1600" dirty="0"/>
              <a:t>）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之后</a:t>
            </a:r>
            <a:r>
              <a:rPr lang="zh-CN" altLang="en-US" sz="1600" dirty="0"/>
              <a:t>也吸引许多关注在对抗攻击上的工作，包括</a:t>
            </a:r>
            <a:r>
              <a:rPr lang="en-US" altLang="zh-CN" sz="1600" dirty="0" smtClean="0"/>
              <a:t>DeepFool</a:t>
            </a:r>
            <a:r>
              <a:rPr lang="en-US" altLang="zh-CN" baseline="50000" dirty="0" smtClean="0"/>
              <a:t>3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C&amp;W</a:t>
            </a:r>
            <a:r>
              <a:rPr lang="en-US" altLang="zh-CN" baseline="50000" dirty="0" smtClean="0"/>
              <a:t>4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PGD</a:t>
            </a:r>
            <a:r>
              <a:rPr lang="en-US" altLang="zh-CN" baseline="50000" dirty="0" smtClean="0"/>
              <a:t>5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EAD</a:t>
            </a:r>
            <a:r>
              <a:rPr lang="en-US" altLang="zh-CN" baseline="50000" dirty="0" smtClean="0"/>
              <a:t>6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他们</a:t>
            </a:r>
            <a:r>
              <a:rPr lang="zh-CN" altLang="en-US" sz="1600" dirty="0"/>
              <a:t>的工作揭示了广泛使用的深度学习模型中的安全性问题。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对抗攻击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870710"/>
            <a:ext cx="76295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3148" y="4326835"/>
            <a:ext cx="5877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/>
                </a:solidFill>
                <a:latin typeface="+mn-lt"/>
              </a:rPr>
              <a:t>参考</a:t>
            </a:r>
            <a:r>
              <a:rPr lang="zh-CN" altLang="en-US" sz="1600" b="1" dirty="0" smtClean="0">
                <a:solidFill>
                  <a:schemeClr val="bg2"/>
                </a:solidFill>
                <a:latin typeface="+mn-lt"/>
              </a:rPr>
              <a:t>对抗</a:t>
            </a:r>
            <a:r>
              <a:rPr lang="zh-CN" altLang="en-US" sz="1600" b="1" dirty="0">
                <a:solidFill>
                  <a:schemeClr val="bg2"/>
                </a:solidFill>
                <a:latin typeface="+mn-lt"/>
              </a:rPr>
              <a:t>样本的</a:t>
            </a:r>
            <a:r>
              <a:rPr lang="zh-CN" altLang="en-US" sz="1600" b="1" dirty="0" smtClean="0">
                <a:solidFill>
                  <a:schemeClr val="bg2"/>
                </a:solidFill>
                <a:latin typeface="+mn-lt"/>
              </a:rPr>
              <a:t>原理</a:t>
            </a:r>
            <a:r>
              <a:rPr lang="zh-CN" altLang="en-US" sz="1600" b="1" dirty="0">
                <a:solidFill>
                  <a:schemeClr val="bg2"/>
                </a:solidFill>
                <a:latin typeface="+mn-lt"/>
              </a:rPr>
              <a:t>，可以将其视为一种特殊的信息隐藏技术。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82" y="898043"/>
            <a:ext cx="7205869" cy="332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6226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286539" y="2054087"/>
            <a:ext cx="2531165" cy="655984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altLang="en-US" sz="2800" b="1" dirty="0"/>
              <a:t>二</a:t>
            </a:r>
            <a:r>
              <a:rPr lang="zh-CN" altLang="en-US" sz="2800" b="1" dirty="0" smtClean="0"/>
              <a:t>、目前现状</a:t>
            </a:r>
            <a:endParaRPr 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1894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1101</Words>
  <Application>Microsoft Office PowerPoint</Application>
  <PresentationFormat>全屏显示(16:9)</PresentationFormat>
  <Paragraphs>112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Times New Roman</vt:lpstr>
      <vt:lpstr>Lato</vt:lpstr>
      <vt:lpstr>Raleway</vt:lpstr>
      <vt:lpstr>黑体</vt:lpstr>
      <vt:lpstr>Swiss</vt:lpstr>
      <vt:lpstr>硕士学位论文开题报告</vt:lpstr>
      <vt:lpstr>PowerPoint 演示文稿</vt:lpstr>
      <vt:lpstr>PowerPoint 演示文稿</vt:lpstr>
      <vt:lpstr>PowerPoint 演示文稿</vt:lpstr>
      <vt:lpstr>   信息隐藏的分支</vt:lpstr>
      <vt:lpstr>   课题综述</vt:lpstr>
      <vt:lpstr>对抗攻击</vt:lpstr>
      <vt:lpstr>   对抗攻击</vt:lpstr>
      <vt:lpstr>PowerPoint 演示文稿</vt:lpstr>
      <vt:lpstr>目前现状</vt:lpstr>
      <vt:lpstr>PowerPoint 演示文稿</vt:lpstr>
      <vt:lpstr>研究目标</vt:lpstr>
      <vt:lpstr>PowerPoint 演示文稿</vt:lpstr>
      <vt:lpstr>研究内容</vt:lpstr>
      <vt:lpstr>PowerPoint 演示文稿</vt:lpstr>
      <vt:lpstr>现有工作</vt:lpstr>
      <vt:lpstr>PowerPoint 演示文稿</vt:lpstr>
      <vt:lpstr>工作安排</vt:lpstr>
      <vt:lpstr>参考文献</vt:lpstr>
      <vt:lpstr> 请 各位专家 批评指正</vt:lpstr>
      <vt:lpstr>谢 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Neural Network</dc:title>
  <dc:creator>Administrator</dc:creator>
  <cp:lastModifiedBy>Administrator</cp:lastModifiedBy>
  <cp:revision>245</cp:revision>
  <dcterms:created xsi:type="dcterms:W3CDTF">2020-10-23T06:35:42Z</dcterms:created>
  <dcterms:modified xsi:type="dcterms:W3CDTF">2020-12-04T11:10:40Z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